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ti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82" r:id="rId3"/>
    <p:sldId id="284" r:id="rId4"/>
    <p:sldId id="276" r:id="rId5"/>
    <p:sldId id="277" r:id="rId6"/>
    <p:sldId id="288" r:id="rId7"/>
    <p:sldId id="289" r:id="rId8"/>
    <p:sldId id="28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765E9-CBC8-4312-BC91-BA27FB111378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7FF61-D86E-4129-A137-A9795D41B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92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6218-ACD7-4A53-B2B1-6E07C07B137A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69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7FF61-D86E-4129-A137-A9795D41BD1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434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7FF61-D86E-4129-A137-A9795D41BD1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30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7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8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11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801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0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7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6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42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62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16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78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D0A45-4A4E-44E2-BB55-B90EAEA411F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F782B-5A24-43D3-AF77-AFB72A259B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5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3.wmv"/><Relationship Id="rId7" Type="http://schemas.openxmlformats.org/officeDocument/2006/relationships/image" Target="../media/image5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3.wm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5.wmv"/><Relationship Id="rId7" Type="http://schemas.openxmlformats.org/officeDocument/2006/relationships/image" Target="../media/image7.png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wm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"/><Relationship Id="rId3" Type="http://schemas.microsoft.com/office/2007/relationships/media" Target="../media/media7.wmv"/><Relationship Id="rId7" Type="http://schemas.openxmlformats.org/officeDocument/2006/relationships/image" Target="../media/image10.png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7.wm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ideo" Target="../media/media11.MOV"/><Relationship Id="rId13" Type="http://schemas.openxmlformats.org/officeDocument/2006/relationships/image" Target="../media/image15.png"/><Relationship Id="rId3" Type="http://schemas.microsoft.com/office/2007/relationships/media" Target="../media/media9.MOV"/><Relationship Id="rId7" Type="http://schemas.microsoft.com/office/2007/relationships/media" Target="../media/media11.MOV"/><Relationship Id="rId12" Type="http://schemas.openxmlformats.org/officeDocument/2006/relationships/image" Target="../media/image14.png"/><Relationship Id="rId2" Type="http://schemas.openxmlformats.org/officeDocument/2006/relationships/video" Target="../media/media8.MOV"/><Relationship Id="rId1" Type="http://schemas.microsoft.com/office/2007/relationships/media" Target="../media/media8.MOV"/><Relationship Id="rId6" Type="http://schemas.openxmlformats.org/officeDocument/2006/relationships/video" Target="../media/media10.MOV"/><Relationship Id="rId11" Type="http://schemas.openxmlformats.org/officeDocument/2006/relationships/image" Target="../media/image13.png"/><Relationship Id="rId5" Type="http://schemas.microsoft.com/office/2007/relationships/media" Target="../media/media10.MOV"/><Relationship Id="rId10" Type="http://schemas.openxmlformats.org/officeDocument/2006/relationships/image" Target="../media/image12.png"/><Relationship Id="rId4" Type="http://schemas.openxmlformats.org/officeDocument/2006/relationships/video" Target="../media/media9.MOV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ideo" Target="../media/media15.wmv"/><Relationship Id="rId13" Type="http://schemas.openxmlformats.org/officeDocument/2006/relationships/image" Target="../media/image19.png"/><Relationship Id="rId3" Type="http://schemas.microsoft.com/office/2007/relationships/media" Target="../media/media13.wmv"/><Relationship Id="rId7" Type="http://schemas.microsoft.com/office/2007/relationships/media" Target="../media/media15.wmv"/><Relationship Id="rId12" Type="http://schemas.openxmlformats.org/officeDocument/2006/relationships/image" Target="../media/image18.png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6" Type="http://schemas.openxmlformats.org/officeDocument/2006/relationships/video" Target="../media/media14.wmv"/><Relationship Id="rId11" Type="http://schemas.openxmlformats.org/officeDocument/2006/relationships/image" Target="../media/image17.png"/><Relationship Id="rId5" Type="http://schemas.microsoft.com/office/2007/relationships/media" Target="../media/media14.wmv"/><Relationship Id="rId10" Type="http://schemas.openxmlformats.org/officeDocument/2006/relationships/image" Target="../media/image16.png"/><Relationship Id="rId4" Type="http://schemas.openxmlformats.org/officeDocument/2006/relationships/video" Target="../media/media13.wmv"/><Relationship Id="rId9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589" y="1962341"/>
            <a:ext cx="10319656" cy="35987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Приложение 2 </a:t>
            </a:r>
            <a:b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К СТАТЬЕ </a:t>
            </a:r>
            <a:b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«Динамика 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независимости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и 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локомоторных возможностей </a:t>
            </a:r>
            <a:b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при тренировках ходьбы в </a:t>
            </a:r>
            <a:r>
              <a:rPr lang="ru-RU" sz="2400" b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экзоскелете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у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пациентов</a:t>
            </a:r>
            <a:b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 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тяжелой хронической </a:t>
            </a:r>
            <a:r>
              <a:rPr lang="ru-RU" sz="2400" b="1" dirty="0" err="1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позвоночно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-спинномозговой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травмой»</a:t>
            </a: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Е.Ю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Шапкова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, Д.В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Емельянников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, Ю.Е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. Ларионова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, Н.А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ru-RU" sz="2400" b="1" i="1" dirty="0" err="1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Купреев</a:t>
            </a:r>
            <a:r>
              <a:rPr lang="ru-RU" sz="2400" b="1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, Е.В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. Григорьева</a:t>
            </a:r>
            <a:endParaRPr lang="ru-RU" sz="2400" b="1" i="1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815" y="302929"/>
            <a:ext cx="1576860" cy="157686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2" descr="F:\Жесткий диск 1\Саша\Отделение\Клини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7" y="302929"/>
            <a:ext cx="1829951" cy="1372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27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2" name="Группа 2054"/>
          <p:cNvGrpSpPr>
            <a:grpSpLocks/>
          </p:cNvGrpSpPr>
          <p:nvPr/>
        </p:nvGrpSpPr>
        <p:grpSpPr bwMode="auto">
          <a:xfrm>
            <a:off x="7372915" y="4982224"/>
            <a:ext cx="4819085" cy="1619513"/>
            <a:chOff x="-7020860" y="4491362"/>
            <a:chExt cx="4160562" cy="1620000"/>
          </a:xfrm>
        </p:grpSpPr>
        <p:sp>
          <p:nvSpPr>
            <p:cNvPr id="11" name="Rounded Rectangle 4"/>
            <p:cNvSpPr/>
            <p:nvPr/>
          </p:nvSpPr>
          <p:spPr bwMode="auto">
            <a:xfrm>
              <a:off x="-5078295" y="5641910"/>
              <a:ext cx="2217997" cy="46945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5720" rIns="45720" spcCol="1270" anchor="ctr"/>
            <a:lstStyle/>
            <a:p>
              <a:pPr algn="ctr" defTabSz="53338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 err="1">
                  <a:solidFill>
                    <a:schemeClr val="tx1"/>
                  </a:solidFill>
                  <a:cs typeface="Arial" panose="020B0604020202020204" pitchFamily="34" charset="0"/>
                </a:rPr>
                <a:t>Пневмостимуляция</a:t>
              </a:r>
              <a:r>
                <a:rPr lang="ru-RU" sz="2000" dirty="0">
                  <a:solidFill>
                    <a:schemeClr val="tx1"/>
                  </a:solidFill>
                  <a:cs typeface="Arial" panose="020B0604020202020204" pitchFamily="34" charset="0"/>
                </a:rPr>
                <a:t> опорных зон стопы</a:t>
              </a:r>
            </a:p>
          </p:txBody>
        </p:sp>
        <p:pic>
          <p:nvPicPr>
            <p:cNvPr id="12317" name="Picture 20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6" r="8151" b="16699"/>
            <a:stretch>
              <a:fillRect/>
            </a:stretch>
          </p:blipFill>
          <p:spPr bwMode="auto">
            <a:xfrm>
              <a:off x="-7020860" y="4491362"/>
              <a:ext cx="1942565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/>
          <p:cNvSpPr txBox="1"/>
          <p:nvPr/>
        </p:nvSpPr>
        <p:spPr>
          <a:xfrm>
            <a:off x="5787303" y="3939287"/>
            <a:ext cx="44019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</a:rPr>
              <a:t>АКТИВНЫЕ МЕТОДЫ 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</a:rPr>
              <a:t>– 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140 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мин/день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ПАССИВНЫЕ МЕТОДЫ </a:t>
            </a:r>
            <a:r>
              <a:rPr lang="en-US" sz="2000" dirty="0" smtClean="0"/>
              <a:t>–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60</a:t>
            </a:r>
            <a:r>
              <a:rPr lang="en-US" sz="2000" dirty="0" smtClean="0"/>
              <a:t>–</a:t>
            </a:r>
            <a:r>
              <a:rPr lang="ru-RU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80 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мин</a:t>
            </a:r>
            <a:r>
              <a:rPr lang="ru-RU" sz="20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/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день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8016" y="0"/>
            <a:ext cx="8784336" cy="664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С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ОДЕРЖАНИЕ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НЕЙРОРЕАБИЛИТАЦИИ (2 курса) 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8" name="2019_1030_113042_00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8585" y="3604236"/>
            <a:ext cx="4522715" cy="3044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1168" y="6013138"/>
            <a:ext cx="1732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Ходьба</a:t>
            </a:r>
          </a:p>
          <a:p>
            <a:r>
              <a:rPr lang="ru-RU" sz="2000" dirty="0" smtClean="0"/>
              <a:t>в </a:t>
            </a:r>
            <a:r>
              <a:rPr lang="ru-RU" sz="2000" dirty="0" err="1"/>
              <a:t>экзоскелете</a:t>
            </a:r>
            <a:endParaRPr 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877952"/>
              </p:ext>
            </p:extLst>
          </p:nvPr>
        </p:nvGraphicFramePr>
        <p:xfrm>
          <a:off x="311233" y="664145"/>
          <a:ext cx="11744944" cy="2940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51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98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22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576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Процедуры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204 </a:t>
                      </a:r>
                      <a:r>
                        <a:rPr lang="ru-RU" sz="2000" dirty="0"/>
                        <a:t>процедур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146 </a:t>
                      </a:r>
                      <a:r>
                        <a:rPr lang="ru-RU" sz="2000" dirty="0" smtClean="0"/>
                        <a:t>ч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Ходьба в </a:t>
                      </a:r>
                      <a:r>
                        <a:rPr lang="ru-RU" sz="2000" dirty="0" err="1"/>
                        <a:t>экзоскелете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Тренировка вертикальной позы с электростимуляцией мышц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 err="1"/>
                        <a:t>Пневмостимуляция</a:t>
                      </a:r>
                      <a:r>
                        <a:rPr lang="ru-RU" sz="2000" dirty="0"/>
                        <a:t> опорных зон стопы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Лечебная гимнастика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Массаж общий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0013">
                <a:tc>
                  <a:txBody>
                    <a:bodyPr/>
                    <a:lstStyle/>
                    <a:p>
                      <a:r>
                        <a:rPr lang="ru-RU" sz="2000" dirty="0"/>
                        <a:t>Массаж </a:t>
                      </a:r>
                      <a:r>
                        <a:rPr lang="ru-RU" sz="2000" dirty="0" err="1"/>
                        <a:t>лимфодренажный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6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896" y="0"/>
            <a:ext cx="12192000" cy="791242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</a:t>
            </a:r>
            <a:r>
              <a:rPr lang="ru-RU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Классы ходьбы по </a:t>
            </a:r>
            <a:r>
              <a:rPr lang="ru-RU" altLang="ja-JP" sz="2400" dirty="0" err="1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Хаузеру</a:t>
            </a:r>
            <a:r>
              <a:rPr lang="ru-RU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ru-RU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   Hauser Ambulation Index (S</a:t>
            </a:r>
            <a:r>
              <a:rPr lang="en-US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r>
              <a:rPr lang="ru-RU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Hauser</a:t>
            </a:r>
            <a:r>
              <a:rPr lang="en-US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D</a:t>
            </a:r>
            <a:r>
              <a:rPr lang="en-US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r>
              <a:rPr lang="ru-RU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2400" dirty="0" smtClean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Wade</a:t>
            </a:r>
            <a:r>
              <a:rPr lang="en-US" altLang="ja-JP" sz="2400" dirty="0"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1992</a:t>
            </a:r>
            <a:r>
              <a:rPr lang="en-US" altLang="ja-JP" sz="24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753597"/>
              </p:ext>
            </p:extLst>
          </p:nvPr>
        </p:nvGraphicFramePr>
        <p:xfrm>
          <a:off x="640080" y="912902"/>
          <a:ext cx="10204704" cy="5901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0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01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39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6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0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без ограничений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Дистанция 10 м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1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в полном объеме. Отмечается утомляемость 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при спортивных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или иных физических нагрузках.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 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6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2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Нарушения походки или эпизодические нарушения равновесия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10 с и быстрее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6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3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без посторонней помощи и вспомогательных средств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20 с и быстрее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6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4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с односторонней поддержкой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25 с и быстрее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5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с двусторонней поддержкой </a:t>
                      </a:r>
                      <a:br>
                        <a:rPr lang="ru-RU" sz="2000" dirty="0">
                          <a:effectLst/>
                          <a:latin typeface="+mn-lt"/>
                        </a:rPr>
                      </a:br>
                      <a:r>
                        <a:rPr lang="ru-RU" sz="2000" dirty="0">
                          <a:effectLst/>
                          <a:latin typeface="+mn-lt"/>
                        </a:rPr>
                        <a:t>Ходьба с односторонней поддержкой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25 с и быстрее</a:t>
                      </a:r>
                      <a:br>
                        <a:rPr lang="ru-RU" sz="2000" dirty="0">
                          <a:effectLst/>
                          <a:latin typeface="+mn-lt"/>
                        </a:rPr>
                      </a:br>
                      <a:r>
                        <a:rPr lang="ru-RU" sz="2000" dirty="0">
                          <a:effectLst/>
                          <a:latin typeface="+mn-lt"/>
                        </a:rPr>
                        <a:t>Более 25 с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1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6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Ходьба с двусторонней поддержкой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n-lt"/>
                        </a:rPr>
                        <a:t>пользование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инвалидной коляской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Более 25 с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1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7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Несколько шагов с двусторонней поддержкой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,</a:t>
                      </a:r>
                      <a:br>
                        <a:rPr lang="ru-RU" sz="2000" dirty="0" smtClean="0">
                          <a:effectLst/>
                          <a:latin typeface="+mn-lt"/>
                        </a:rPr>
                      </a:br>
                      <a:r>
                        <a:rPr lang="ru-RU" sz="2000" dirty="0" smtClean="0">
                          <a:effectLst/>
                          <a:latin typeface="+mn-lt"/>
                        </a:rPr>
                        <a:t>пользование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инвалидной коляской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ru-RU" sz="2000">
                        <a:effectLst/>
                        <a:latin typeface="+mn-lt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71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8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Перемещение только в инвалидной коляске</a:t>
                      </a:r>
                      <a:r>
                        <a:rPr lang="ru-RU" sz="2000" dirty="0" smtClean="0">
                          <a:effectLst/>
                          <a:latin typeface="+mn-lt"/>
                        </a:rPr>
                        <a:t>,</a:t>
                      </a:r>
                      <a:br>
                        <a:rPr lang="ru-RU" sz="2000" dirty="0" smtClean="0">
                          <a:effectLst/>
                          <a:latin typeface="+mn-lt"/>
                        </a:rPr>
                      </a:br>
                      <a:r>
                        <a:rPr lang="ru-RU" sz="2000" dirty="0" smtClean="0">
                          <a:effectLst/>
                          <a:latin typeface="+mn-lt"/>
                        </a:rPr>
                        <a:t>пользуется </a:t>
                      </a:r>
                      <a:r>
                        <a:rPr lang="ru-RU" sz="2000" dirty="0">
                          <a:effectLst/>
                          <a:latin typeface="+mn-lt"/>
                        </a:rPr>
                        <a:t>ею самостоятельно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71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n-lt"/>
                        </a:rPr>
                        <a:t>9</a:t>
                      </a:r>
                      <a:endParaRPr lang="ru-RU" sz="200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Перемещение только в инвалидной коляске с внешней помощью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MS Mincho" panose="02020609040205080304" pitchFamily="49" charset="-128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1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990" y="5623908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Начало </a:t>
            </a:r>
            <a:r>
              <a:rPr lang="ru-RU" sz="2000" i="1" dirty="0" smtClean="0"/>
              <a:t>1-го </a:t>
            </a:r>
            <a:r>
              <a:rPr lang="ru-RU" sz="2000" i="1" dirty="0"/>
              <a:t>курса: </a:t>
            </a:r>
            <a:r>
              <a:rPr lang="ru-RU" sz="2000" dirty="0"/>
              <a:t>самостоятельная  </a:t>
            </a:r>
            <a:r>
              <a:rPr lang="ru-RU" sz="2000" dirty="0" smtClean="0"/>
              <a:t>ходьба</a:t>
            </a:r>
          </a:p>
          <a:p>
            <a:r>
              <a:rPr lang="ru-RU" sz="2000" dirty="0" smtClean="0"/>
              <a:t>с </a:t>
            </a:r>
            <a:r>
              <a:rPr lang="ru-RU" sz="2000" dirty="0"/>
              <a:t>двусторонней опорой</a:t>
            </a:r>
            <a:r>
              <a:rPr lang="en-US" sz="2000" dirty="0"/>
              <a:t> </a:t>
            </a:r>
            <a:r>
              <a:rPr lang="ru-RU" sz="2000" dirty="0"/>
              <a:t>5 м за 33 </a:t>
            </a:r>
            <a:r>
              <a:rPr lang="ru-RU" sz="2000" dirty="0" smtClean="0"/>
              <a:t>с (14 шагов)</a:t>
            </a:r>
            <a:endParaRPr lang="ru-RU" sz="2000" dirty="0"/>
          </a:p>
          <a:p>
            <a:r>
              <a:rPr lang="ru-RU" sz="2000" b="1" dirty="0"/>
              <a:t>Индекс ходьбы </a:t>
            </a:r>
            <a:r>
              <a:rPr lang="ru-RU" sz="2000" b="1" dirty="0" err="1"/>
              <a:t>Хаузера</a:t>
            </a:r>
            <a:r>
              <a:rPr lang="ru-RU" sz="2000" b="1" dirty="0"/>
              <a:t>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26644" y="5623908"/>
            <a:ext cx="5355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Окончание </a:t>
            </a:r>
            <a:r>
              <a:rPr lang="ru-RU" sz="2000" i="1" dirty="0" smtClean="0"/>
              <a:t>1-го </a:t>
            </a:r>
            <a:r>
              <a:rPr lang="ru-RU" sz="2000" i="1" dirty="0"/>
              <a:t>курса: </a:t>
            </a:r>
            <a:r>
              <a:rPr lang="ru-RU" sz="2000" dirty="0"/>
              <a:t>10 м за 25 </a:t>
            </a:r>
            <a:r>
              <a:rPr lang="ru-RU" sz="2000" dirty="0" smtClean="0"/>
              <a:t>с (12 шагов)</a:t>
            </a:r>
            <a:endParaRPr lang="ru-RU" sz="2000" dirty="0"/>
          </a:p>
          <a:p>
            <a:r>
              <a:rPr lang="ru-RU" sz="2000" b="1" dirty="0"/>
              <a:t>Индекс ходьбы </a:t>
            </a:r>
            <a:r>
              <a:rPr lang="ru-RU" sz="2000" b="1" dirty="0" err="1"/>
              <a:t>Хаузера</a:t>
            </a:r>
            <a:r>
              <a:rPr lang="ru-RU" sz="2000" b="1" dirty="0"/>
              <a:t> </a:t>
            </a:r>
            <a:r>
              <a:rPr lang="en-US" sz="2000" b="1" dirty="0"/>
              <a:t>6</a:t>
            </a:r>
            <a:endParaRPr lang="ru-RU" sz="2000" b="1" dirty="0"/>
          </a:p>
        </p:txBody>
      </p:sp>
      <p:pic>
        <p:nvPicPr>
          <p:cNvPr id="4" name="конец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26644" y="1255047"/>
            <a:ext cx="5825148" cy="436886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4567" y="223750"/>
            <a:ext cx="11869358" cy="69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Наблюдение 1. </a:t>
            </a:r>
            <a:r>
              <a:rPr lang="ru-RU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Динамика </a:t>
            </a:r>
            <a:r>
              <a:rPr lang="ru-RU" sz="20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бипедальной</a:t>
            </a:r>
            <a:r>
              <a:rPr lang="ru-RU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 ходьбы при неполной </a:t>
            </a:r>
            <a:r>
              <a:rPr lang="ru-RU" sz="20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плегии</a:t>
            </a:r>
            <a:r>
              <a:rPr lang="ru-RU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ru-RU" sz="2000" dirty="0">
                <a:solidFill>
                  <a:schemeClr val="tx1"/>
                </a:solidFill>
                <a:cs typeface="Arial" panose="020B0604020202020204" pitchFamily="34" charset="0"/>
              </a:rPr>
              <a:t>и</a:t>
            </a:r>
            <a:r>
              <a:rPr lang="ru-RU" sz="2000" dirty="0">
                <a:solidFill>
                  <a:schemeClr val="tx1"/>
                </a:solidFill>
              </a:rPr>
              <a:t>зменение класса </a:t>
            </a:r>
            <a:r>
              <a:rPr lang="ru-RU" sz="2000" dirty="0" smtClean="0">
                <a:solidFill>
                  <a:schemeClr val="tx1"/>
                </a:solidFill>
              </a:rPr>
              <a:t>ходьбы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 err="1">
                <a:solidFill>
                  <a:schemeClr val="tx1"/>
                </a:solidFill>
              </a:rPr>
              <a:t>Хаузеру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7" name="начало 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616" y="1255047"/>
            <a:ext cx="5825148" cy="436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638" y="5348900"/>
            <a:ext cx="3237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10 </a:t>
            </a:r>
            <a:r>
              <a:rPr lang="ru-RU" sz="2000" dirty="0"/>
              <a:t>м за 25 </a:t>
            </a:r>
            <a:r>
              <a:rPr lang="ru-RU" sz="2000" dirty="0" smtClean="0"/>
              <a:t>с (12 шагов)</a:t>
            </a:r>
            <a:endParaRPr lang="en-US" sz="2000" dirty="0"/>
          </a:p>
          <a:p>
            <a:r>
              <a:rPr lang="ru-RU" sz="2000" b="1" dirty="0"/>
              <a:t>Индекс ходьбы </a:t>
            </a:r>
            <a:r>
              <a:rPr lang="ru-RU" sz="2000" b="1" dirty="0" err="1"/>
              <a:t>Хаузера</a:t>
            </a:r>
            <a:r>
              <a:rPr lang="ru-RU" sz="2000" b="1" dirty="0"/>
              <a:t> </a:t>
            </a:r>
            <a:r>
              <a:rPr lang="en-US" sz="2000" b="1" dirty="0"/>
              <a:t>5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700785" y="5449922"/>
            <a:ext cx="32487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Через месяц после окончания </a:t>
            </a:r>
            <a:r>
              <a:rPr lang="ru-RU" sz="2000" dirty="0" smtClean="0"/>
              <a:t>2-го </a:t>
            </a:r>
            <a:r>
              <a:rPr lang="ru-RU" sz="2000" dirty="0" smtClean="0"/>
              <a:t>курса</a:t>
            </a:r>
            <a:endParaRPr lang="ru-RU" sz="2000" dirty="0"/>
          </a:p>
          <a:p>
            <a:r>
              <a:rPr lang="ru-RU" sz="2000" dirty="0"/>
              <a:t>10 м за 20 </a:t>
            </a:r>
            <a:r>
              <a:rPr lang="ru-RU" sz="2000" dirty="0" smtClean="0"/>
              <a:t>с </a:t>
            </a:r>
            <a:r>
              <a:rPr lang="ru-RU" sz="2000" dirty="0"/>
              <a:t>(10 шагов)</a:t>
            </a:r>
            <a:endParaRPr lang="en-US" sz="2000" dirty="0"/>
          </a:p>
          <a:p>
            <a:r>
              <a:rPr lang="ru-RU" sz="2000" b="1" dirty="0"/>
              <a:t>Индекс ходьбы </a:t>
            </a:r>
            <a:r>
              <a:rPr lang="ru-RU" sz="2000" b="1" dirty="0" err="1"/>
              <a:t>Хаузера</a:t>
            </a:r>
            <a:r>
              <a:rPr lang="ru-RU" sz="2000" b="1" dirty="0"/>
              <a:t> </a:t>
            </a:r>
            <a:r>
              <a:rPr lang="en-US" sz="2000" b="1" dirty="0"/>
              <a:t>5</a:t>
            </a:r>
            <a:endParaRPr lang="ru-RU" sz="2000" b="1" dirty="0"/>
          </a:p>
          <a:p>
            <a:endParaRPr lang="ru-RU" dirty="0"/>
          </a:p>
        </p:txBody>
      </p:sp>
      <p:pic>
        <p:nvPicPr>
          <p:cNvPr id="7" name="конец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638" y="1005450"/>
            <a:ext cx="4970770" cy="37280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4638" y="48714"/>
            <a:ext cx="11564983" cy="664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Наблюдение </a:t>
            </a:r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1 </a:t>
            </a:r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(продолжение</a:t>
            </a:r>
            <a:r>
              <a:rPr 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). </a:t>
            </a:r>
            <a:r>
              <a:rPr lang="ru-RU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Динамика локомоторных возможностей</a:t>
            </a:r>
            <a:r>
              <a:rPr lang="en-US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,</a:t>
            </a:r>
            <a:r>
              <a:rPr lang="ru-RU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неврологических характеристик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и показателей независимости</a:t>
            </a:r>
            <a:endParaRPr lang="ru-RU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1" name="2019_1120_140359_006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42350" y="3167482"/>
            <a:ext cx="4920689" cy="36905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42350" y="902799"/>
            <a:ext cx="479635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524000" indent="-1524000"/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                       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исходно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контроль 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норма</a:t>
            </a:r>
          </a:p>
          <a:p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ASIA motor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            </a:t>
            </a: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</a:rPr>
              <a:t>11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       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21</a:t>
            </a: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</a:rPr>
              <a:t>        100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Такт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. чувств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       </a:t>
            </a: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</a:rPr>
              <a:t>65   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110      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112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Болевая  чувств.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81        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85       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112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02766" y="533467"/>
            <a:ext cx="3583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НЕВРОЛОГИЧЕСКИЕ ПОКАЗАТЕЛИ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638" y="4906981"/>
            <a:ext cx="5156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После </a:t>
            </a:r>
            <a:r>
              <a:rPr lang="ru-RU" dirty="0" smtClean="0"/>
              <a:t>двух </a:t>
            </a:r>
            <a:r>
              <a:rPr lang="ru-RU" dirty="0"/>
              <a:t>курсов: </a:t>
            </a:r>
            <a:r>
              <a:rPr lang="ru-RU" dirty="0" smtClean="0"/>
              <a:t>отказ </a:t>
            </a:r>
            <a:r>
              <a:rPr lang="ru-RU" dirty="0"/>
              <a:t>от пользования коляской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042350" y="2681471"/>
            <a:ext cx="479635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SCIM                               65       98         100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02766" y="2327412"/>
            <a:ext cx="275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НЕЗАВИСИМОСТЬ, </a:t>
            </a:r>
            <a:r>
              <a:rPr lang="en-US" dirty="0" smtClean="0"/>
              <a:t>SCIM III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27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аев 07.02.19 начало 1 курс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0979" y="456562"/>
            <a:ext cx="4629753" cy="2777852"/>
          </a:xfrm>
          <a:prstGeom prst="rect">
            <a:avLst/>
          </a:prstGeom>
        </p:spPr>
      </p:pic>
      <p:pic>
        <p:nvPicPr>
          <p:cNvPr id="5" name="Гаев 29.04.19 конец 2 курса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0979" y="3664375"/>
            <a:ext cx="4629752" cy="2803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594" y="6478554"/>
            <a:ext cx="465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Окончание </a:t>
            </a:r>
            <a:r>
              <a:rPr lang="ru-RU" dirty="0" smtClean="0"/>
              <a:t>2-го </a:t>
            </a:r>
            <a:r>
              <a:rPr lang="ru-RU" dirty="0" smtClean="0"/>
              <a:t>курса, скорость 42 </a:t>
            </a:r>
            <a:r>
              <a:rPr lang="ru-RU" dirty="0" smtClean="0"/>
              <a:t>шага/мин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33134" y="3234414"/>
            <a:ext cx="499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Начало </a:t>
            </a:r>
            <a:r>
              <a:rPr lang="ru-RU" dirty="0" smtClean="0"/>
              <a:t>1-го </a:t>
            </a:r>
            <a:r>
              <a:rPr lang="ru-RU" dirty="0" smtClean="0"/>
              <a:t>курса,  скорость 30 </a:t>
            </a:r>
            <a:r>
              <a:rPr lang="ru-RU" dirty="0" smtClean="0"/>
              <a:t>шагов/мин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11594" y="17981"/>
            <a:ext cx="120797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Наблюдение </a:t>
            </a:r>
            <a:r>
              <a:rPr lang="ru-RU" sz="2000" b="1" dirty="0" smtClean="0">
                <a:cs typeface="Arial" panose="020B0604020202020204" pitchFamily="34" charset="0"/>
              </a:rPr>
              <a:t>2. </a:t>
            </a:r>
            <a:r>
              <a:rPr lang="ru-RU" sz="2000" dirty="0" smtClean="0">
                <a:cs typeface="Arial" panose="020B0604020202020204" pitchFamily="34" charset="0"/>
              </a:rPr>
              <a:t>Динамика локомоторных возможностей при полной </a:t>
            </a:r>
            <a:r>
              <a:rPr lang="ru-RU" sz="2000" dirty="0" err="1" smtClean="0">
                <a:cs typeface="Arial" panose="020B0604020202020204" pitchFamily="34" charset="0"/>
              </a:rPr>
              <a:t>плегии</a:t>
            </a:r>
            <a:endParaRPr lang="ru-RU" sz="2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25" y="575015"/>
            <a:ext cx="6844932" cy="302873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594516" y="417023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Сагиттальный и аксиальные МРТ-срезы на уровне </a:t>
            </a:r>
            <a:r>
              <a:rPr lang="en-US" dirty="0"/>
              <a:t>Th</a:t>
            </a:r>
            <a:r>
              <a:rPr lang="en-US" sz="1200" dirty="0"/>
              <a:t>3</a:t>
            </a:r>
            <a:r>
              <a:rPr lang="ru-RU" dirty="0"/>
              <a:t> </a:t>
            </a:r>
            <a:r>
              <a:rPr lang="ru-RU" b="1" dirty="0" smtClean="0"/>
              <a:t>(а</a:t>
            </a:r>
            <a:r>
              <a:rPr lang="ru-RU" b="1" dirty="0"/>
              <a:t>)</a:t>
            </a:r>
            <a:r>
              <a:rPr lang="en-US" dirty="0"/>
              <a:t>, Th</a:t>
            </a:r>
            <a:r>
              <a:rPr lang="en-US" sz="1200" dirty="0"/>
              <a:t>6</a:t>
            </a:r>
            <a:r>
              <a:rPr lang="ru-RU" dirty="0"/>
              <a:t> </a:t>
            </a:r>
            <a:r>
              <a:rPr lang="ru-RU" b="1" dirty="0" smtClean="0"/>
              <a:t>(б</a:t>
            </a:r>
            <a:r>
              <a:rPr lang="ru-RU" dirty="0"/>
              <a:t>)</a:t>
            </a:r>
            <a:r>
              <a:rPr lang="en-US" dirty="0"/>
              <a:t>  </a:t>
            </a:r>
            <a:r>
              <a:rPr lang="ru-RU" dirty="0"/>
              <a:t>и </a:t>
            </a:r>
            <a:r>
              <a:rPr lang="en-US" dirty="0"/>
              <a:t>Th</a:t>
            </a:r>
            <a:r>
              <a:rPr lang="en-US" sz="1200" dirty="0"/>
              <a:t>8</a:t>
            </a:r>
            <a:r>
              <a:rPr lang="ru-RU" dirty="0"/>
              <a:t> </a:t>
            </a:r>
            <a:r>
              <a:rPr lang="ru-RU" b="1" dirty="0" smtClean="0"/>
              <a:t>(в</a:t>
            </a:r>
            <a:r>
              <a:rPr lang="ru-RU" b="1" dirty="0"/>
              <a:t>)</a:t>
            </a:r>
            <a:r>
              <a:rPr lang="ru-RU" dirty="0"/>
              <a:t> </a:t>
            </a:r>
            <a:r>
              <a:rPr lang="ru-RU" dirty="0" smtClean="0"/>
              <a:t>позвонков: потеря </a:t>
            </a:r>
            <a:r>
              <a:rPr lang="ru-RU" dirty="0"/>
              <a:t>структуры спинного мозга на уровне повреждения (</a:t>
            </a:r>
            <a:r>
              <a:rPr lang="en-US" dirty="0" err="1"/>
              <a:t>Th</a:t>
            </a:r>
            <a:r>
              <a:rPr lang="ru-RU" sz="1200" dirty="0" smtClean="0"/>
              <a:t>5</a:t>
            </a:r>
            <a:r>
              <a:rPr lang="ru-RU" dirty="0" smtClean="0"/>
              <a:t>/</a:t>
            </a:r>
            <a:r>
              <a:rPr lang="en-US" dirty="0" smtClean="0"/>
              <a:t>Th</a:t>
            </a:r>
            <a:r>
              <a:rPr lang="en-US" sz="1200" dirty="0" smtClean="0"/>
              <a:t>6</a:t>
            </a:r>
            <a:r>
              <a:rPr lang="ru-RU" dirty="0"/>
              <a:t>, аксиальный срез, обозначено стрелкой) обусловлена </a:t>
            </a:r>
            <a:r>
              <a:rPr lang="ru-RU" dirty="0" smtClean="0"/>
              <a:t>истинными </a:t>
            </a:r>
            <a:r>
              <a:rPr lang="ru-RU" dirty="0" err="1"/>
              <a:t>миелопатическими</a:t>
            </a:r>
            <a:r>
              <a:rPr lang="ru-RU" dirty="0"/>
              <a:t> изменениями. На сагиттальном срезе потеря </a:t>
            </a:r>
            <a:r>
              <a:rPr lang="ru-RU" dirty="0" smtClean="0"/>
              <a:t>структурности спинного мозга выше </a:t>
            </a:r>
            <a:r>
              <a:rPr lang="en-US" dirty="0" smtClean="0"/>
              <a:t>Th</a:t>
            </a:r>
            <a:r>
              <a:rPr lang="en-US" sz="1200" dirty="0" smtClean="0"/>
              <a:t>10</a:t>
            </a:r>
            <a:r>
              <a:rPr lang="en-US" dirty="0" smtClean="0"/>
              <a:t> </a:t>
            </a:r>
            <a:r>
              <a:rPr lang="ru-RU" dirty="0"/>
              <a:t>обусловлена отсутствием </a:t>
            </a:r>
            <a:r>
              <a:rPr lang="ru-RU" dirty="0" smtClean="0"/>
              <a:t>истинного </a:t>
            </a:r>
            <a:r>
              <a:rPr lang="ru-RU" dirty="0" err="1"/>
              <a:t>среднесагиттального</a:t>
            </a:r>
            <a:r>
              <a:rPr lang="ru-RU" dirty="0"/>
              <a:t> </a:t>
            </a:r>
            <a:r>
              <a:rPr lang="ru-RU" dirty="0" smtClean="0"/>
              <a:t>среза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08281" y="3664375"/>
            <a:ext cx="22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182099" y="3681534"/>
            <a:ext cx="28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307780" y="3681534"/>
            <a:ext cx="51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93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идео (14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 rot="5400000">
            <a:off x="-745250" y="2595461"/>
            <a:ext cx="4660122" cy="262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Видео_2 (3)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 rot="5400000">
            <a:off x="2234534" y="2595536"/>
            <a:ext cx="4660123" cy="262542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9067" y="221320"/>
            <a:ext cx="115384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cs typeface="Arial" panose="020B0604020202020204" pitchFamily="34" charset="0"/>
              </a:rPr>
              <a:t>Наблюдение </a:t>
            </a:r>
            <a:r>
              <a:rPr lang="ru-RU" sz="2000" b="1" dirty="0" smtClean="0">
                <a:cs typeface="Arial" panose="020B0604020202020204" pitchFamily="34" charset="0"/>
              </a:rPr>
              <a:t>2 (продолжение). </a:t>
            </a:r>
            <a:r>
              <a:rPr lang="ru-RU" sz="2000" dirty="0" smtClean="0">
                <a:cs typeface="Arial" panose="020B0604020202020204" pitchFamily="34" charset="0"/>
              </a:rPr>
              <a:t>Динамика локомоторных возможностей при полной </a:t>
            </a:r>
            <a:r>
              <a:rPr lang="ru-RU" sz="2000" dirty="0" err="1" smtClean="0">
                <a:cs typeface="Arial" panose="020B0604020202020204" pitchFamily="34" charset="0"/>
              </a:rPr>
              <a:t>плегии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50993" y="796057"/>
            <a:ext cx="11167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Дальнейшие тренировки и </a:t>
            </a:r>
            <a:r>
              <a:rPr lang="ru-RU" dirty="0"/>
              <a:t>прогресс локомоторных </a:t>
            </a:r>
            <a:r>
              <a:rPr lang="ru-RU" dirty="0" smtClean="0"/>
              <a:t>возможностей после окончания участия в программе</a:t>
            </a:r>
            <a:endParaRPr lang="ru-RU" dirty="0"/>
          </a:p>
        </p:txBody>
      </p:sp>
      <p:pic>
        <p:nvPicPr>
          <p:cNvPr id="8" name="Видео_1 (9)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 rot="5400000">
            <a:off x="8294704" y="2595537"/>
            <a:ext cx="4660122" cy="2625421"/>
          </a:xfrm>
          <a:prstGeom prst="rect">
            <a:avLst/>
          </a:prstGeom>
        </p:spPr>
      </p:pic>
      <p:pic>
        <p:nvPicPr>
          <p:cNvPr id="9" name="Видео (16)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 rot="5400000">
            <a:off x="5299769" y="2599789"/>
            <a:ext cx="4679598" cy="26363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8851" y="6281770"/>
            <a:ext cx="5687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Тренировка ходьбы в брусьях (после повторных курсов)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21061" y="6346851"/>
            <a:ext cx="340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Тренировка </a:t>
            </a:r>
            <a:r>
              <a:rPr lang="ru-RU" dirty="0" smtClean="0"/>
              <a:t>вертикальной позы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1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81844" y="3890483"/>
            <a:ext cx="4115375" cy="2743583"/>
          </a:xfrm>
          <a:prstGeom prst="rect">
            <a:avLst/>
          </a:prstGeom>
        </p:spPr>
      </p:pic>
      <p:pic>
        <p:nvPicPr>
          <p:cNvPr id="10" name="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78913" y="915347"/>
            <a:ext cx="4115375" cy="2743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3797" y="1144252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64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–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5857" y="4183862"/>
            <a:ext cx="1784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 – 22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шага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6607" y="70393"/>
            <a:ext cx="1042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ДИНАМИКИ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ЛОКОМОТОРНЫХ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ВОЗМОЖНОСТЕЙ В ХОДЕ КУРСА (неполная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плегия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51806" y="430239"/>
            <a:ext cx="4657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Тетрапедальная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ходьба вперед,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429179" y="4848108"/>
            <a:ext cx="2564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окончание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1-го курса 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19.04.2018 г.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-144679" y="1825033"/>
            <a:ext cx="22722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начало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1-го курса 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27.03.2018 г.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3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228743" y="914464"/>
            <a:ext cx="4116699" cy="2744466"/>
          </a:xfrm>
          <a:prstGeom prst="rect">
            <a:avLst/>
          </a:prstGeom>
        </p:spPr>
      </p:pic>
      <p:pic>
        <p:nvPicPr>
          <p:cNvPr id="13" name="4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228742" y="3889600"/>
            <a:ext cx="4116699" cy="27444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28742" y="401372"/>
            <a:ext cx="3918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Тетрапедальная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ходьба назад,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6147" y="1144252"/>
            <a:ext cx="3706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28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шагов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помощью,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балл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76147" y="3889159"/>
            <a:ext cx="3605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– 33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шага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самостоятельно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9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498</Words>
  <Application>Microsoft Office PowerPoint</Application>
  <PresentationFormat>Произвольный</PresentationFormat>
  <Paragraphs>113</Paragraphs>
  <Slides>8</Slides>
  <Notes>3</Notes>
  <HiddenSlides>0</HiddenSlides>
  <MMClips>15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Приложение 2  К СТАТЬЕ  «Динамика независимости и локомоторных возможностей  при тренировках ходьбы в экзоскелете у пациентов с тяжелой хронической позвоночно-спинномозговой травмой»  Е.Ю. Шапкова, Д.В. Емельянников, Ю.Е. Ларионова, Н.А. Купреев, Е.В. Григорьева</vt:lpstr>
      <vt:lpstr>Презентация PowerPoint</vt:lpstr>
      <vt:lpstr>    Классы ходьбы по Хаузеру     Hauser Ambulation Index (S. Hauser, D. Wade, 1992)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Александрович Купреев</dc:creator>
  <cp:lastModifiedBy>Шевченко Инна Геннадьевна</cp:lastModifiedBy>
  <cp:revision>104</cp:revision>
  <dcterms:created xsi:type="dcterms:W3CDTF">2020-01-10T13:57:52Z</dcterms:created>
  <dcterms:modified xsi:type="dcterms:W3CDTF">2020-12-18T07:59:34Z</dcterms:modified>
</cp:coreProperties>
</file>